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2" r:id="rId6"/>
    <p:sldId id="263" r:id="rId7"/>
    <p:sldId id="259" r:id="rId8"/>
    <p:sldId id="260" r:id="rId9"/>
    <p:sldId id="261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B49"/>
    <a:srgbClr val="FFFF66"/>
    <a:srgbClr val="99FF66"/>
    <a:srgbClr val="FF3300"/>
    <a:srgbClr val="006600"/>
    <a:srgbClr val="FF99FF"/>
    <a:srgbClr val="6699FF"/>
    <a:srgbClr val="A7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A1EB-412F-4811-89B6-4253013DA42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461C-3AF0-4C7B-8AD5-F99960220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461C-3AF0-4C7B-8AD5-F99960220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84D166-D098-45D9-BA37-E8A2D4A5B4A7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860957-963F-4E5D-9CCF-0AC2C3117D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906" y="0"/>
            <a:ext cx="12182906" cy="6830708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1523995" y="0"/>
            <a:ext cx="12182906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BD" sz="8000" b="1" dirty="0" smtClean="0">
                <a:latin typeface="Arial Rounded MT Bold" panose="020F0704030504030204" pitchFamily="34" charset="0"/>
              </a:rPr>
              <a:t>সুপ্রভাত</a:t>
            </a:r>
            <a:endParaRPr lang="en-US" sz="8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4" y="0"/>
            <a:ext cx="9132276" cy="638907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595413"/>
            <a:ext cx="91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 প্রকার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দাঁতের নাম ও এর অবস্থান কে সংক্ষেপে</a:t>
            </a:r>
          </a:p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লিখার পদ্ধতি কে দন্ত সংক্ষেত বলে ? এর প্রতীক গুলো</a:t>
            </a:r>
          </a:p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নিম্নরূপ-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24" y="2634203"/>
                <a:ext cx="9143999" cy="172354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Incisor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Light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Light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Ekushey Puja" panose="03080603080002020207" pitchFamily="66"/>
                  </a:rPr>
                  <a:t>I</a:t>
                </a:r>
                <a:r>
                  <a:rPr lang="en-US" sz="4400" dirty="0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           Canine  </a:t>
                </a:r>
                <a:r>
                  <a:rPr lang="en-US" sz="4400" dirty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=    </a:t>
                </a:r>
                <a:r>
                  <a:rPr lang="en-US" sz="4400" dirty="0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c</a:t>
                </a:r>
              </a:p>
              <a:p>
                <a:r>
                  <a:rPr lang="en-US" sz="4400" dirty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Premolar =  </a:t>
                </a:r>
                <a:r>
                  <a:rPr lang="en-US" sz="4400" dirty="0" err="1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pr</a:t>
                </a:r>
                <a:r>
                  <a:rPr lang="en-US" sz="4400" dirty="0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        Molar    =   </a:t>
                </a:r>
                <a:r>
                  <a:rPr lang="en-US" sz="4400" dirty="0" smtClean="0">
                    <a:solidFill>
                      <a:schemeClr val="bg1"/>
                    </a:solidFill>
                    <a:cs typeface="Ekushey Puja" panose="03080603080002020207" pitchFamily="66"/>
                  </a:rPr>
                  <a:t>m</a:t>
                </a:r>
                <a:r>
                  <a:rPr lang="en-US" sz="4400" dirty="0" smtClean="0">
                    <a:solidFill>
                      <a:schemeClr val="bg1"/>
                    </a:solidFill>
                    <a:cs typeface="NikoshLightBAN" panose="02000000000000000000" pitchFamily="2" charset="0"/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" y="2634203"/>
                <a:ext cx="9143999" cy="1723549"/>
              </a:xfrm>
              <a:prstGeom prst="rect">
                <a:avLst/>
              </a:prstGeom>
              <a:blipFill rotWithShape="0">
                <a:blip r:embed="rId2"/>
                <a:stretch>
                  <a:fillRect l="-2733" t="-7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5600" y="4914900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দাতের প্রতীক গুলো ব্যবহার করে দাঁতের অবস্থান ও সংখ্যা বণর্না করা যায়।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8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1371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16" y="235642"/>
            <a:ext cx="4400765" cy="45963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094514"/>
            <a:ext cx="9143997" cy="17634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71616" y="2490278"/>
            <a:ext cx="4400765" cy="35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57486" y="235642"/>
            <a:ext cx="14513" cy="45963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5200529"/>
            <a:ext cx="7520669" cy="1580479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 rot="16200000">
            <a:off x="188352" y="4226155"/>
            <a:ext cx="1828008" cy="2176795"/>
          </a:xfrm>
          <a:prstGeom prst="wedgeRectCallout">
            <a:avLst>
              <a:gd name="adj1" fmla="val -17899"/>
              <a:gd name="adj2" fmla="val 94446"/>
            </a:avLst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dirty="0" smtClean="0"/>
              <a:t> </a:t>
            </a:r>
            <a:r>
              <a:rPr lang="bn-BD" dirty="0" smtClean="0">
                <a:solidFill>
                  <a:schemeClr val="tx1"/>
                </a:solidFill>
              </a:rPr>
              <a:t>একজন পূর্ণ বয়স্ক  মানুষের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দন্তসংকেত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16" y="115910"/>
            <a:ext cx="9144000" cy="6324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9550"/>
            <a:ext cx="9144000" cy="104644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chemeClr val="bg1"/>
                </a:solidFill>
              </a:rPr>
              <a:t>দলীয় কাজ-</a:t>
            </a:r>
            <a:endParaRPr lang="bn-BD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1532"/>
            <a:ext cx="9144000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 মুখে এখন কি কি দাঁত আছে তাদের নাম, অবস্থান ও সংখ্যা লিখ। 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52"/>
            <a:ext cx="9144000" cy="144243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4571" y="361595"/>
            <a:ext cx="448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24179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0456" y="2189782"/>
            <a:ext cx="7547020" cy="6825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মোলার ও প্রিমোলারের মধ্যে পার্থক্য বলো।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4066" y="3256581"/>
            <a:ext cx="7547020" cy="6825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/>
              <a:t> </a:t>
            </a:r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কেনাইন দাঁতের বৈশিষ্ট বল।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29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ে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42900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বাড়ির </a:t>
            </a:r>
            <a:r>
              <a:rPr lang="bn-BD" sz="4400" dirty="0" smtClean="0"/>
              <a:t>কাজঃ</a:t>
            </a:r>
            <a:endParaRPr lang="en-US" sz="4400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81000" y="1549400"/>
            <a:ext cx="8343900" cy="42672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Wisdom teeth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কাকে বলে? এই দাঁত উঠার সময় কি ধরনের জটিলতা দেখা যায়। তোমাদের প্রত্যেকে নিজ নিজ দাঁতের দন্ত সঙ্কেত তৈরী কর।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3427"/>
            <a:ext cx="9144000" cy="212035"/>
          </a:xfrm>
          <a:prstGeom prst="rect">
            <a:avLst/>
          </a:prstGeom>
          <a:solidFill>
            <a:srgbClr val="138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3246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01750"/>
            <a:ext cx="6350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52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2184399" y="275772"/>
            <a:ext cx="5043714" cy="1538513"/>
          </a:xfrm>
          <a:prstGeom prst="wave">
            <a:avLst>
              <a:gd name="adj1" fmla="val 12500"/>
              <a:gd name="adj2" fmla="val -2014"/>
            </a:avLst>
          </a:prstGeom>
          <a:gradFill flip="none" rotWithShape="1">
            <a:gsLst>
              <a:gs pos="0">
                <a:srgbClr val="FF3300"/>
              </a:gs>
              <a:gs pos="79000">
                <a:schemeClr val="tx2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8800" dirty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300654"/>
            <a:ext cx="9144000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শ্রেনীঃ একাদশ বিজ্ঞান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অষ্টম অধ্যায়ঃ মানব দেহ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২য় </a:t>
            </a:r>
            <a:r>
              <a:rPr lang="bn-BD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পরিচ্ছেদ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59881"/>
            <a:ext cx="9144001" cy="1569660"/>
          </a:xfrm>
          <a:prstGeom prst="rect">
            <a:avLst/>
          </a:prstGeom>
          <a:solidFill>
            <a:srgbClr val="FF99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লুৎফুল হায়দার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অধ্যাপক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আর, এস, আইডিয়াল কলেজ, কিশোরগঞ্জ।</a:t>
            </a:r>
          </a:p>
        </p:txBody>
      </p:sp>
    </p:spTree>
    <p:extLst>
      <p:ext uri="{BB962C8B-B14F-4D97-AF65-F5344CB8AC3E}">
        <p14:creationId xmlns:p14="http://schemas.microsoft.com/office/powerpoint/2010/main" val="33714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0" y="-400050"/>
            <a:ext cx="12192000" cy="72580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গ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79" y="555626"/>
            <a:ext cx="3479800" cy="2308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36" b="7995"/>
          <a:stretch/>
        </p:blipFill>
        <p:spPr>
          <a:xfrm>
            <a:off x="2895600" y="2273796"/>
            <a:ext cx="3512156" cy="2362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49265" y="555626"/>
            <a:ext cx="3479800" cy="230826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300606"/>
            <a:ext cx="3479800" cy="230826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90372" y="4187826"/>
            <a:ext cx="3479800" cy="230826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7659" y="567278"/>
            <a:ext cx="7400341" cy="852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কী সুন্দর স্নিগ্ধ এই হাসি মাখা মুখ গুলো ...............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24" y="4232296"/>
            <a:ext cx="3368919" cy="2219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524000" y="5731548"/>
            <a:ext cx="7307949" cy="852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dirty="0"/>
              <a:t> </a:t>
            </a:r>
            <a:r>
              <a:rPr lang="bn-BD" sz="2400" b="1" dirty="0"/>
              <a:t>বলোতো এতে কার অবদান সবচেয়ে বেশী 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5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156"/>
            <a:ext cx="91440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9557"/>
            <a:ext cx="9144000" cy="4001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</a:t>
            </a:r>
            <a:endParaRPr lang="bn-B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দাঁতের </a:t>
            </a: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গঠন </a:t>
            </a: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 ধারনা লাভ করবে।</a:t>
            </a:r>
          </a:p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২। বিভিন্ন প্রকারের দাঁত চিনতে ও অবস্থান   </a:t>
            </a:r>
          </a:p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বলতে পারবে।</a:t>
            </a:r>
          </a:p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৩। দন্ত সংকেত ব্যাখ্যা করতে পারবে।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68208" y="2009104"/>
            <a:ext cx="2511380" cy="8113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04549"/>
            <a:ext cx="9144000" cy="695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/>
          </a:p>
          <a:p>
            <a:pPr algn="ctr"/>
            <a:r>
              <a:rPr lang="bn-BD" sz="4000" dirty="0" smtClean="0"/>
              <a:t> </a:t>
            </a:r>
            <a:r>
              <a:rPr lang="bn-BD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দাঁত, দাঁতের গঠন ও প্রকারভেদ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26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95946"/>
            <a:ext cx="9143999" cy="776511"/>
          </a:xfrm>
          <a:prstGeom prst="roundRect">
            <a:avLst>
              <a:gd name="adj" fmla="val 4166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</a:rPr>
              <a:t>দাঁতের বাহ্যিক গঠন</a:t>
            </a:r>
            <a:endParaRPr lang="bn-BD" sz="3600" b="1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435100"/>
            <a:ext cx="9143999" cy="5115825"/>
          </a:xfrm>
          <a:prstGeom prst="roundRect">
            <a:avLst>
              <a:gd name="adj" fmla="val 10461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7" y="2665188"/>
            <a:ext cx="2405066" cy="306099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41486" y="1689100"/>
            <a:ext cx="5602514" cy="463912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/>
              <a:t>একটি দাঁতের প্রধান অংশ ৩ টি, যথা-</a:t>
            </a:r>
          </a:p>
          <a:p>
            <a:endParaRPr lang="bn-BD" sz="2800" dirty="0" smtClean="0"/>
          </a:p>
          <a:p>
            <a:pPr lvl="2"/>
            <a:r>
              <a:rPr lang="bn-BD" sz="3200" dirty="0" smtClean="0"/>
              <a:t>১। মুকুট</a:t>
            </a:r>
          </a:p>
          <a:p>
            <a:pPr lvl="2"/>
            <a:endParaRPr lang="bn-BD" sz="1600" dirty="0" smtClean="0"/>
          </a:p>
          <a:p>
            <a:pPr lvl="2"/>
            <a:r>
              <a:rPr lang="bn-BD" sz="3200" dirty="0" smtClean="0"/>
              <a:t>২। গ্রীবা</a:t>
            </a:r>
          </a:p>
          <a:p>
            <a:pPr lvl="2"/>
            <a:endParaRPr lang="bn-BD" sz="1600" dirty="0" smtClean="0"/>
          </a:p>
          <a:p>
            <a:pPr lvl="2"/>
            <a:r>
              <a:rPr lang="bn-BD" sz="3200" dirty="0" smtClean="0"/>
              <a:t>৩। মূল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56452" y="3246783"/>
            <a:ext cx="1802296" cy="6228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544417" y="4333461"/>
            <a:ext cx="2080592" cy="304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332383" y="5102088"/>
            <a:ext cx="2398644" cy="265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99885" y="195945"/>
            <a:ext cx="7576457" cy="1364631"/>
          </a:xfrm>
          <a:prstGeom prst="roundRect">
            <a:avLst>
              <a:gd name="adj" fmla="val 4166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600" dirty="0" smtClean="0"/>
              <a:t> </a:t>
            </a:r>
            <a:r>
              <a:rPr lang="bn-BD" sz="3600" b="1" dirty="0">
                <a:solidFill>
                  <a:srgbClr val="FFFF00"/>
                </a:solidFill>
              </a:rPr>
              <a:t>বিষয় – </a:t>
            </a:r>
            <a:endParaRPr lang="bn-BD" sz="3600" b="1" dirty="0" smtClean="0">
              <a:solidFill>
                <a:srgbClr val="FFFF00"/>
              </a:solidFill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</a:rPr>
              <a:t>দাঁত, দাঁতের </a:t>
            </a:r>
            <a:r>
              <a:rPr lang="bn-BD" sz="3600" b="1" dirty="0">
                <a:solidFill>
                  <a:srgbClr val="FFFF00"/>
                </a:solidFill>
              </a:rPr>
              <a:t>গঠন ও প্রকারভেদ</a:t>
            </a: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869743"/>
            <a:ext cx="9143999" cy="468118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7" y="2331563"/>
            <a:ext cx="3810000" cy="3552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" y="195945"/>
            <a:ext cx="9143998" cy="845455"/>
          </a:xfrm>
          <a:prstGeom prst="roundRect">
            <a:avLst>
              <a:gd name="adj" fmla="val 4166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</a:rPr>
              <a:t>দাঁতের অভ্যন্তরিন গঠন</a:t>
            </a:r>
            <a:endParaRPr lang="bn-BD" sz="3600" b="1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1" y="1869743"/>
            <a:ext cx="9143999" cy="4834720"/>
          </a:xfrm>
          <a:prstGeom prst="roundRect">
            <a:avLst>
              <a:gd name="adj" fmla="val 983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/>
          </a:p>
          <a:p>
            <a:pPr lvl="2"/>
            <a:r>
              <a:rPr lang="bn-BD" sz="3200" dirty="0"/>
              <a:t>১। </a:t>
            </a:r>
            <a:r>
              <a:rPr lang="bn-BD" sz="3200" dirty="0" smtClean="0"/>
              <a:t>এনামেল</a:t>
            </a:r>
          </a:p>
          <a:p>
            <a:pPr lvl="2"/>
            <a:endParaRPr lang="bn-BD" sz="2000" dirty="0"/>
          </a:p>
          <a:p>
            <a:pPr lvl="2"/>
            <a:r>
              <a:rPr lang="bn-BD" sz="3200" dirty="0"/>
              <a:t>২। </a:t>
            </a:r>
            <a:r>
              <a:rPr lang="bn-BD" sz="3200" dirty="0" smtClean="0"/>
              <a:t>ডেন্টিন</a:t>
            </a:r>
          </a:p>
          <a:p>
            <a:pPr lvl="2"/>
            <a:endParaRPr lang="bn-BD" sz="2000" dirty="0"/>
          </a:p>
          <a:p>
            <a:pPr lvl="2"/>
            <a:r>
              <a:rPr lang="bn-BD" sz="3200" dirty="0"/>
              <a:t>৩। </a:t>
            </a:r>
            <a:r>
              <a:rPr lang="bn-BD" sz="3200" dirty="0" smtClean="0"/>
              <a:t>পাল্প গহববর</a:t>
            </a:r>
          </a:p>
          <a:p>
            <a:pPr lvl="2"/>
            <a:endParaRPr lang="bn-BD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98" y="2846771"/>
            <a:ext cx="3810000" cy="3552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9876" y="2135685"/>
            <a:ext cx="8572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অভ্যন্তরিন </a:t>
            </a:r>
            <a:r>
              <a:rPr lang="bn-BD" sz="2800" dirty="0">
                <a:solidFill>
                  <a:schemeClr val="bg1"/>
                </a:solidFill>
              </a:rPr>
              <a:t>ভাবেও একটি দাঁতের প্রধান অংশ ৩ টি, </a:t>
            </a:r>
          </a:p>
          <a:p>
            <a:r>
              <a:rPr lang="bn-BD" sz="2800" dirty="0">
                <a:solidFill>
                  <a:schemeClr val="bg1"/>
                </a:solidFill>
              </a:rPr>
              <a:t>যথা-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785815"/>
            <a:ext cx="9143999" cy="407963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এজ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r="58400"/>
          <a:stretch/>
        </p:blipFill>
        <p:spPr>
          <a:xfrm>
            <a:off x="606318" y="2272871"/>
            <a:ext cx="1870534" cy="3109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12561" r="49527" b="3596"/>
          <a:stretch/>
        </p:blipFill>
        <p:spPr>
          <a:xfrm>
            <a:off x="6412389" y="2272871"/>
            <a:ext cx="2102426" cy="310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85" y="2595562"/>
            <a:ext cx="3286704" cy="24209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" y="195945"/>
            <a:ext cx="9143998" cy="1364631"/>
          </a:xfrm>
          <a:prstGeom prst="roundRect">
            <a:avLst>
              <a:gd name="adj" fmla="val 4166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</a:rPr>
              <a:t> মুখের সব দাঁত কী একই প্রকার?</a:t>
            </a:r>
            <a:endParaRPr lang="bn-BD" sz="3600" b="1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184900"/>
            <a:ext cx="873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না, এক প্রকার নয়। মুখে বিভিন্ন প্রকার দাঁত থাকে।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4" y="0"/>
            <a:ext cx="9132276" cy="638907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7600" y="212857"/>
            <a:ext cx="440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NikoshLightBAN" panose="02000000000000000000" pitchFamily="2" charset="0"/>
              </a:rPr>
              <a:t>দাঁত চার প্রকার 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9257" y="1631287"/>
            <a:ext cx="7044743" cy="307776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marL="3943350" lvl="8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Arial Rounded MT Bold" panose="020F0704030504030204" pitchFamily="34" charset="0"/>
                <a:cs typeface="NikoshLightBAN" panose="02000000000000000000" pitchFamily="2" charset="0"/>
              </a:rPr>
              <a:t>Incisor</a:t>
            </a:r>
          </a:p>
          <a:p>
            <a:pPr marL="3943350" lvl="8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Arial Rounded MT Bold" panose="020F0704030504030204" pitchFamily="34" charset="0"/>
                <a:cs typeface="NikoshLightBAN" panose="02000000000000000000" pitchFamily="2" charset="0"/>
              </a:rPr>
              <a:t>Canine</a:t>
            </a:r>
          </a:p>
          <a:p>
            <a:pPr marL="3943350" lvl="8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Arial Rounded MT Bold" panose="020F0704030504030204" pitchFamily="34" charset="0"/>
                <a:cs typeface="NikoshLightBAN" panose="02000000000000000000" pitchFamily="2" charset="0"/>
              </a:rPr>
              <a:t>Premolar</a:t>
            </a:r>
          </a:p>
          <a:p>
            <a:pPr marL="3943350" lvl="8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Arial Rounded MT Bold" panose="020F0704030504030204" pitchFamily="34" charset="0"/>
                <a:cs typeface="NikoshLightBAN" panose="02000000000000000000" pitchFamily="2" charset="0"/>
              </a:rPr>
              <a:t>Molar</a:t>
            </a:r>
            <a:endParaRPr lang="bn-BD" sz="4400" dirty="0" smtClean="0">
              <a:latin typeface="Arial Rounded MT Bold" panose="020F0704030504030204" pitchFamily="34" charset="0"/>
              <a:cs typeface="NikoshLight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" y="1631287"/>
            <a:ext cx="4534518" cy="3077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24" y="5135546"/>
            <a:ext cx="894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NikoshLightBAN" panose="02000000000000000000" pitchFamily="2" charset="0"/>
              </a:rPr>
              <a:t>এই চার প্রকার দাঁত মুখে কিভাবে </a:t>
            </a:r>
          </a:p>
          <a:p>
            <a:pPr algn="ctr"/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  <a:cs typeface="NikoshLightBAN" panose="02000000000000000000" pitchFamily="2" charset="0"/>
              </a:rPr>
              <a:t>অবস্থান করে তা আমরা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17341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135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17219"/>
            <a:ext cx="7581900" cy="58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663</TotalTime>
  <Words>294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Algerian</vt:lpstr>
      <vt:lpstr>Arial Rounded MT Bold</vt:lpstr>
      <vt:lpstr>Calibri</vt:lpstr>
      <vt:lpstr>Calibri Light</vt:lpstr>
      <vt:lpstr>Cambria Math</vt:lpstr>
      <vt:lpstr>Ekushey Puja</vt:lpstr>
      <vt:lpstr>Nikosh</vt:lpstr>
      <vt:lpstr>NikoshLightBAN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Faisal Haider</dc:title>
  <dc:creator>DOEL</dc:creator>
  <cp:lastModifiedBy>DOEL</cp:lastModifiedBy>
  <cp:revision>159</cp:revision>
  <dcterms:created xsi:type="dcterms:W3CDTF">2013-06-19T05:56:32Z</dcterms:created>
  <dcterms:modified xsi:type="dcterms:W3CDTF">2013-06-23T19:38:26Z</dcterms:modified>
</cp:coreProperties>
</file>